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0" r:id="rId5"/>
    <p:sldId id="262" r:id="rId6"/>
    <p:sldId id="258" r:id="rId7"/>
    <p:sldId id="2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41" d="100"/>
          <a:sy n="41" d="100"/>
        </p:scale>
        <p:origin x="720" y="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5C4D9-643B-4EB0-AD62-4285F3520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EAC8D-A80A-4FC5-A524-51ED5FA26D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F20EC-04F0-48BE-B6CC-998811A69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11/12/2021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26F62-B743-4B37-9E99-3D6A5C09B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707B0-5B3A-450C-A8C8-D34E8B3D7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09830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28443-46FE-41AC-BE57-F9C46D7D1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8B5862-50E3-4D03-B7B3-E3C839A6A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8501B-EE53-4111-97FF-C11FF90F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11/12/2021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D2099-00E2-46EB-9C60-7FF9BE04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20749-62DB-40BA-A34C-D6784937F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79877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E4FA6F-63AF-42B0-B870-3A467E0121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3424F4-7A84-4A79-95C3-EE00E9AC6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728D3-092B-4F5E-B04A-FF642380D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11/12/2021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922B6-C4E1-44AD-88CC-FEB36E711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A04A8-A2CB-4F44-B80A-82916A387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6509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ABA28-726A-448A-B7DC-CEC26550A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905A1-24B9-4BA1-BCD9-EACA1DFD4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26144-10BB-4DB7-9545-24D142D06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11/12/2021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575E9-CCE2-47F1-A1DD-20B412EB5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A27B1-26B7-4CDD-B005-CC11914F3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68403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446A8-8C8E-4CF9-A2AE-4CC041C4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09AE2E-1D93-419F-9ED7-948CC523C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2666B-0266-489E-A3C0-DB6C77472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11/12/2021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61255-FC0C-4873-B1F0-C4591659E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C9C14-38F7-4CA1-9E62-C3D8EA4C2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57341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A08F2-F4D3-41C9-AFD5-8A4C17AFC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73522-57B4-46C5-885B-D1F4DDE327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B2183D-FE25-4FFF-8D2B-D186E4076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8A0E3A-03CC-4349-944E-2DBDC026E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11/12/2021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16179-BAE4-40CB-88D2-446EB5018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80CB5-EEA8-4439-A524-7142707BC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97683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FCA18-29A9-49D9-8044-EC471648F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B9B74-7C50-4B85-AF3B-B64B2C47A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1FA18-A1C7-4CC3-BD44-B9CCFE65B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F110F9-448A-4605-A68A-2E5D1D45B7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C6ECD3-22F5-4A97-90F5-0ABE69E2E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7ED777-646F-4E65-BDE6-A9BDB6BF9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11/12/2021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49CA51-8C1C-4E07-8AEF-4494589D9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625111-4EB5-461B-A496-153310130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64679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E26B5-CE72-41C3-B452-6E43FBB96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6AE981-C330-48C2-88C2-73C6BF431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11/12/2021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26995-2D6B-4FB5-97D3-A2849F698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5854C7-38F7-4DB5-A9A0-495AF488A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6003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A5900-656B-4417-979D-65F9D969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11/12/2021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74CC98-C4E9-432A-BA32-B350E1783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AF0EA0-45C9-403C-8837-469C64647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43223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57384-3943-410C-9DAA-10A2BED44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E4754-5EEF-46E2-9F3C-57BAC2BCF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133DAE-937B-4AF0-8AED-D541038D9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32142-AA51-4B64-8FF5-6D1858D6E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11/12/2021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D6CA4-BE01-4AB7-A264-0E3C6228F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6B01C-42CC-44EB-9224-D2E1BD00B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4703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AA49C-6907-4531-82CB-5D4835C72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68FF4F-0B4A-4105-96C1-3D3ED3D6A0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D46774-25DE-4735-B58B-E884ADA5A5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2C81C4-E977-425D-BD02-6B33F39C2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9A9E-D0CA-4F47-AB01-56A04825FBE4}" type="datetimeFigureOut">
              <a:rPr lang="en-IE" smtClean="0"/>
              <a:t>11/12/2021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381914-5EAC-4D93-A17E-687809A49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0ABD3-77AA-4E32-B725-E93C75A6D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79081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44DD7-E1AE-436B-B9EE-DF7FC240C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F7465-7D1F-498F-B7C0-3EB0335C2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A3F04-B836-4914-8802-5A063F829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E9A9E-D0CA-4F47-AB01-56A04825FBE4}" type="datetimeFigureOut">
              <a:rPr lang="en-IE" smtClean="0"/>
              <a:t>11/12/2021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B5ED9-6E2F-4BD5-99B7-9315B354D8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4C859-6462-4F40-93FB-E04915E38D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F9932-B1C0-42A2-8573-3AA2DF33293B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00582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hackerrank.com/dashboard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jupyter.org/" TargetMode="External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jetbrains.com/pycharm/download/#section=windows" TargetMode="External"/><Relationship Id="rId4" Type="http://schemas.openxmlformats.org/officeDocument/2006/relationships/hyperlink" Target="https://www.postgresql.org/download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effdev87/letscode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D0E8E8-C530-4B2D-A01A-CCD47590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9">
            <a:extLst>
              <a:ext uri="{FF2B5EF4-FFF2-40B4-BE49-F238E27FC236}">
                <a16:creationId xmlns:a16="http://schemas.microsoft.com/office/drawing/2014/main" id="{BE5D6855-F7F1-40AB-A644-826C03264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2448" y="3131936"/>
            <a:ext cx="1240640" cy="1240638"/>
          </a:xfrm>
          <a:prstGeom prst="ellipse">
            <a:avLst/>
          </a:prstGeom>
          <a:solidFill>
            <a:schemeClr val="accent6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2C65388C-2EC9-49CB-94AE-C126FD4C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4763" y="0"/>
            <a:ext cx="6067239" cy="6858000"/>
          </a:xfrm>
          <a:custGeom>
            <a:avLst/>
            <a:gdLst>
              <a:gd name="connsiteX0" fmla="*/ 1619628 w 6067239"/>
              <a:gd name="connsiteY0" fmla="*/ 0 h 6858000"/>
              <a:gd name="connsiteX1" fmla="*/ 6067239 w 6067239"/>
              <a:gd name="connsiteY1" fmla="*/ 0 h 6858000"/>
              <a:gd name="connsiteX2" fmla="*/ 6067239 w 6067239"/>
              <a:gd name="connsiteY2" fmla="*/ 6858000 h 6858000"/>
              <a:gd name="connsiteX3" fmla="*/ 1619627 w 6067239"/>
              <a:gd name="connsiteY3" fmla="*/ 6858000 h 6858000"/>
              <a:gd name="connsiteX4" fmla="*/ 1615622 w 6067239"/>
              <a:gd name="connsiteY4" fmla="*/ 6854853 h 6858000"/>
              <a:gd name="connsiteX5" fmla="*/ 0 w 6067239"/>
              <a:gd name="connsiteY5" fmla="*/ 3429000 h 6858000"/>
              <a:gd name="connsiteX6" fmla="*/ 1615622 w 6067239"/>
              <a:gd name="connsiteY6" fmla="*/ 314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67239" h="6858000">
                <a:moveTo>
                  <a:pt x="1619628" y="0"/>
                </a:moveTo>
                <a:lnTo>
                  <a:pt x="6067239" y="0"/>
                </a:lnTo>
                <a:lnTo>
                  <a:pt x="6067239" y="6858000"/>
                </a:lnTo>
                <a:lnTo>
                  <a:pt x="1619627" y="6858000"/>
                </a:lnTo>
                <a:lnTo>
                  <a:pt x="1615622" y="6854853"/>
                </a:lnTo>
                <a:cubicBezTo>
                  <a:pt x="628921" y="6040555"/>
                  <a:pt x="0" y="4808224"/>
                  <a:pt x="0" y="3429000"/>
                </a:cubicBezTo>
                <a:cubicBezTo>
                  <a:pt x="0" y="2049777"/>
                  <a:pt x="628921" y="817446"/>
                  <a:pt x="1615622" y="314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62B7C1D-B627-4FCA-9295-7D7187655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7837" y="4546924"/>
            <a:ext cx="2369988" cy="2311077"/>
          </a:xfrm>
          <a:custGeom>
            <a:avLst/>
            <a:gdLst>
              <a:gd name="connsiteX0" fmla="*/ 0 w 2369988"/>
              <a:gd name="connsiteY0" fmla="*/ 0 h 2311077"/>
              <a:gd name="connsiteX1" fmla="*/ 1128071 w 2369988"/>
              <a:gd name="connsiteY1" fmla="*/ 0 h 2311077"/>
              <a:gd name="connsiteX2" fmla="*/ 1157716 w 2369988"/>
              <a:gd name="connsiteY2" fmla="*/ 128440 h 2311077"/>
              <a:gd name="connsiteX3" fmla="*/ 2316462 w 2369988"/>
              <a:gd name="connsiteY3" fmla="*/ 2257392 h 2311077"/>
              <a:gd name="connsiteX4" fmla="*/ 2369988 w 2369988"/>
              <a:gd name="connsiteY4" fmla="*/ 2311077 h 2311077"/>
              <a:gd name="connsiteX5" fmla="*/ 957894 w 2369988"/>
              <a:gd name="connsiteY5" fmla="*/ 2311077 h 2311077"/>
              <a:gd name="connsiteX6" fmla="*/ 777804 w 2369988"/>
              <a:gd name="connsiteY6" fmla="*/ 2040997 h 2311077"/>
              <a:gd name="connsiteX7" fmla="*/ 19614 w 2369988"/>
              <a:gd name="connsiteY7" fmla="*/ 109827 h 2311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69988" h="2311077">
                <a:moveTo>
                  <a:pt x="0" y="0"/>
                </a:moveTo>
                <a:lnTo>
                  <a:pt x="1128071" y="0"/>
                </a:lnTo>
                <a:lnTo>
                  <a:pt x="1157716" y="128440"/>
                </a:lnTo>
                <a:cubicBezTo>
                  <a:pt x="1365270" y="935139"/>
                  <a:pt x="1769588" y="1662859"/>
                  <a:pt x="2316462" y="2257392"/>
                </a:cubicBezTo>
                <a:lnTo>
                  <a:pt x="2369988" y="2311077"/>
                </a:lnTo>
                <a:lnTo>
                  <a:pt x="957894" y="2311077"/>
                </a:lnTo>
                <a:lnTo>
                  <a:pt x="777804" y="2040997"/>
                </a:lnTo>
                <a:cubicBezTo>
                  <a:pt x="421651" y="1454849"/>
                  <a:pt x="161627" y="803832"/>
                  <a:pt x="19614" y="109827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3CEFE9-840D-4725-A043-711AE797E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091821"/>
            <a:ext cx="3781109" cy="46743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6600" b="1" i="0" kern="1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rPr>
              <a:t>814 Data Science Degree</a:t>
            </a:r>
            <a:endParaRPr lang="en-US" sz="6600" kern="1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A0CF14-AD78-4237-83F0-3C91D690F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9412" y="1091821"/>
            <a:ext cx="4363895" cy="46743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Modulo: </a:t>
            </a:r>
            <a:r>
              <a:rPr lang="en-US" sz="1800" b="1" dirty="0" err="1">
                <a:solidFill>
                  <a:schemeClr val="bg1"/>
                </a:solidFill>
              </a:rPr>
              <a:t>Estruturas</a:t>
            </a:r>
            <a:r>
              <a:rPr lang="en-US" sz="1800" b="1" dirty="0">
                <a:solidFill>
                  <a:schemeClr val="bg1"/>
                </a:solidFill>
              </a:rPr>
              <a:t> de Dados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chemeClr val="bg1"/>
                </a:solidFill>
                <a:effectLst/>
              </a:rPr>
              <a:t>Seg/Qua/Sex das 19h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às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22h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i="0" dirty="0" err="1">
                <a:solidFill>
                  <a:schemeClr val="bg1"/>
                </a:solidFill>
                <a:effectLst/>
              </a:rPr>
              <a:t>Início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dirty="0">
                <a:solidFill>
                  <a:schemeClr val="bg1"/>
                </a:solidFill>
              </a:rPr>
              <a:t>29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/11 e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término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</a:t>
            </a:r>
            <a:r>
              <a:rPr lang="en-US" sz="1800" b="1" i="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1800" b="1" i="0" dirty="0">
                <a:solidFill>
                  <a:schemeClr val="bg1"/>
                </a:solidFill>
                <a:effectLst/>
              </a:rPr>
              <a:t> 17/12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</a:rPr>
              <a:t>William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667D7A-BAA7-4AF1-A3DD-836AF4BC7D67}"/>
              </a:ext>
            </a:extLst>
          </p:cNvPr>
          <p:cNvSpPr txBox="1"/>
          <p:nvPr/>
        </p:nvSpPr>
        <p:spPr>
          <a:xfrm>
            <a:off x="124573" y="6424186"/>
            <a:ext cx="6523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/>
              <a:t>  williamteixeira5         williamtx1987</a:t>
            </a:r>
          </a:p>
        </p:txBody>
      </p:sp>
      <p:pic>
        <p:nvPicPr>
          <p:cNvPr id="2050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EAE21D5-06D1-4C65-AED6-CB2CB29B7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30" y="6494633"/>
            <a:ext cx="238054" cy="238054"/>
          </a:xfrm>
          <a:prstGeom prst="rect">
            <a:avLst/>
          </a:prstGeom>
          <a:noFill/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9613F2D-95BE-4BA0-9EEA-90829B602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8845" y="6450494"/>
            <a:ext cx="316716" cy="316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5286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3BECD-DECB-46E0-86A0-34E63CB91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What's the craic?</a:t>
            </a:r>
            <a:endParaRPr lang="en-IE" dirty="0"/>
          </a:p>
        </p:txBody>
      </p:sp>
      <p:pic>
        <p:nvPicPr>
          <p:cNvPr id="5" name="Picture 4" descr="A body of water with grass and hills around it&#10;&#10;Description automatically generated with medium confidence">
            <a:extLst>
              <a:ext uri="{FF2B5EF4-FFF2-40B4-BE49-F238E27FC236}">
                <a16:creationId xmlns:a16="http://schemas.microsoft.com/office/drawing/2014/main" id="{FD25C5EF-6306-4416-B916-8ED64A4CC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49" y="1521367"/>
            <a:ext cx="3492753" cy="2619565"/>
          </a:xfrm>
          <a:prstGeom prst="rect">
            <a:avLst/>
          </a:prstGeom>
        </p:spPr>
      </p:pic>
      <p:pic>
        <p:nvPicPr>
          <p:cNvPr id="7" name="Picture 6" descr="A picture containing grass, sky, outdoor, field&#10;&#10;Description automatically generated">
            <a:extLst>
              <a:ext uri="{FF2B5EF4-FFF2-40B4-BE49-F238E27FC236}">
                <a16:creationId xmlns:a16="http://schemas.microsoft.com/office/drawing/2014/main" id="{1EF454D8-5769-4A02-B4D6-40DF045308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888" y="1521366"/>
            <a:ext cx="3493354" cy="2619565"/>
          </a:xfrm>
          <a:prstGeom prst="rect">
            <a:avLst/>
          </a:prstGeom>
        </p:spPr>
      </p:pic>
      <p:pic>
        <p:nvPicPr>
          <p:cNvPr id="9" name="Picture 8" descr="A picture containing grass, outdoor, nature, sky&#10;&#10;Description automatically generated">
            <a:extLst>
              <a:ext uri="{FF2B5EF4-FFF2-40B4-BE49-F238E27FC236}">
                <a16:creationId xmlns:a16="http://schemas.microsoft.com/office/drawing/2014/main" id="{237AB321-309C-4363-9A7B-FFD3600647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7643" y="1521316"/>
            <a:ext cx="3492754" cy="2619565"/>
          </a:xfrm>
          <a:prstGeom prst="rect">
            <a:avLst/>
          </a:prstGeom>
        </p:spPr>
      </p:pic>
      <p:pic>
        <p:nvPicPr>
          <p:cNvPr id="11" name="Picture 10" descr="A crowd of people in front of a building with christmas lights&#10;&#10;Description automatically generated with medium confidence">
            <a:extLst>
              <a:ext uri="{FF2B5EF4-FFF2-40B4-BE49-F238E27FC236}">
                <a16:creationId xmlns:a16="http://schemas.microsoft.com/office/drawing/2014/main" id="{8A71FB29-3F61-4FD9-B62C-7CB9F23EE4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471" y="4315887"/>
            <a:ext cx="2895601" cy="2171701"/>
          </a:xfrm>
          <a:prstGeom prst="rect">
            <a:avLst/>
          </a:prstGeom>
        </p:spPr>
      </p:pic>
      <p:pic>
        <p:nvPicPr>
          <p:cNvPr id="13" name="Picture 12" descr="A body of water with building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1750DDE-DFCB-435B-A200-6ACF7CB2E0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870" y="4321175"/>
            <a:ext cx="2895600" cy="2171700"/>
          </a:xfrm>
          <a:prstGeom prst="rect">
            <a:avLst/>
          </a:prstGeom>
        </p:spPr>
      </p:pic>
      <p:pic>
        <p:nvPicPr>
          <p:cNvPr id="15" name="Picture 14" descr="A glass of beer&#10;&#10;Description automatically generated with medium confidence">
            <a:extLst>
              <a:ext uri="{FF2B5EF4-FFF2-40B4-BE49-F238E27FC236}">
                <a16:creationId xmlns:a16="http://schemas.microsoft.com/office/drawing/2014/main" id="{C6EF6C4A-01A2-41B3-81C6-B11F6B2C32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735" y="4315887"/>
            <a:ext cx="28956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149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8B70D-E22D-4205-8D1C-D28DDA08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Apresentações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DB038-6D26-4262-8AF9-F5DBF53CD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Motivações para estudar Data Science</a:t>
            </a:r>
          </a:p>
          <a:p>
            <a:r>
              <a:rPr lang="pt-BR" dirty="0"/>
              <a:t>O que esperam aprender em estruturas de dados</a:t>
            </a:r>
          </a:p>
          <a:p>
            <a:r>
              <a:rPr lang="pt-BR" dirty="0"/>
              <a:t>Background em programação</a:t>
            </a:r>
          </a:p>
          <a:p>
            <a:r>
              <a:rPr lang="pt-BR" dirty="0"/>
              <a:t>...</a:t>
            </a:r>
          </a:p>
          <a:p>
            <a:endParaRPr lang="pt-BR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87403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Organização do Curso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Intervalo</a:t>
            </a:r>
          </a:p>
          <a:p>
            <a:pPr lvl="1"/>
            <a:r>
              <a:rPr lang="pt-BR" dirty="0"/>
              <a:t>5 mins a cada hora</a:t>
            </a:r>
          </a:p>
          <a:p>
            <a:r>
              <a:rPr lang="pt-BR" dirty="0"/>
              <a:t>Exercícios</a:t>
            </a:r>
          </a:p>
          <a:p>
            <a:pPr lvl="1"/>
            <a:r>
              <a:rPr lang="pt-BR" dirty="0">
                <a:hlinkClick r:id="rId2"/>
              </a:rPr>
              <a:t>Hackerhank</a:t>
            </a:r>
            <a:endParaRPr lang="pt-BR" dirty="0"/>
          </a:p>
          <a:p>
            <a:pPr lvl="1"/>
            <a:r>
              <a:rPr lang="pt-BR" dirty="0"/>
              <a:t>Tempo dedicado durante a aula (~1h)</a:t>
            </a:r>
          </a:p>
          <a:p>
            <a:r>
              <a:rPr lang="pt-BR" dirty="0"/>
              <a:t>Avaliação</a:t>
            </a:r>
          </a:p>
          <a:p>
            <a:pPr lvl="1"/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89228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14C3-4527-454F-87BB-026B0A36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Ementa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85BE1-2BFD-416C-ACEE-6649AC8B1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Análise de complexidade</a:t>
            </a:r>
          </a:p>
          <a:p>
            <a:r>
              <a:rPr lang="pt-BR" dirty="0"/>
              <a:t>Estruturas de Dados (Revisão)</a:t>
            </a:r>
          </a:p>
          <a:p>
            <a:r>
              <a:rPr lang="pt-BR" dirty="0"/>
              <a:t>Grafos</a:t>
            </a:r>
          </a:p>
          <a:p>
            <a:r>
              <a:rPr lang="pt-BR" dirty="0"/>
              <a:t>Árvores</a:t>
            </a:r>
          </a:p>
          <a:p>
            <a:r>
              <a:rPr lang="pt-BR" dirty="0"/>
              <a:t>Busca e Ordenação</a:t>
            </a:r>
          </a:p>
          <a:p>
            <a:r>
              <a:rPr lang="pt-BR" dirty="0"/>
              <a:t>Manipulação de Arquivos</a:t>
            </a:r>
          </a:p>
          <a:p>
            <a:endParaRPr lang="pt-BR" dirty="0"/>
          </a:p>
          <a:p>
            <a:pPr lvl="1"/>
            <a:endParaRPr lang="en-I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5F23B3-E77B-425E-A8E0-E44946EEC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2059" y="1825625"/>
            <a:ext cx="3991532" cy="135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428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A41C3-8DF3-4821-89EE-F346EC02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Instalação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0BEB1-8C9F-4B0B-900E-57083EF54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hlinkClick r:id="rId2"/>
              </a:rPr>
              <a:t>Git</a:t>
            </a:r>
            <a:endParaRPr lang="pt-BR" sz="2400" dirty="0"/>
          </a:p>
          <a:p>
            <a:pPr lvl="1"/>
            <a:r>
              <a:rPr lang="pt-BR" sz="1800" dirty="0"/>
              <a:t>Repositório</a:t>
            </a:r>
            <a:endParaRPr lang="pt-BR" sz="1800" dirty="0">
              <a:hlinkClick r:id="rId3"/>
            </a:endParaRPr>
          </a:p>
          <a:p>
            <a:pPr marL="457200" lvl="1" indent="0">
              <a:buNone/>
            </a:pPr>
            <a:endParaRPr lang="pt-BR" sz="1800" dirty="0">
              <a:hlinkClick r:id="rId3"/>
            </a:endParaRPr>
          </a:p>
          <a:p>
            <a:r>
              <a:rPr lang="pt-BR" sz="2400" dirty="0">
                <a:hlinkClick r:id="rId3"/>
              </a:rPr>
              <a:t>Jupyter Notebook</a:t>
            </a:r>
            <a:endParaRPr lang="pt-BR" sz="2400" dirty="0"/>
          </a:p>
          <a:p>
            <a:pPr lvl="1"/>
            <a:r>
              <a:rPr lang="pt-BR" sz="1800" dirty="0"/>
              <a:t>Material de aula</a:t>
            </a:r>
            <a:endParaRPr lang="pt-BR" sz="1800" dirty="0">
              <a:hlinkClick r:id="rId4"/>
            </a:endParaRPr>
          </a:p>
          <a:p>
            <a:pPr marL="457200" lvl="1" indent="0">
              <a:buNone/>
            </a:pPr>
            <a:endParaRPr lang="pt-BR" sz="1800" dirty="0">
              <a:hlinkClick r:id="rId4"/>
            </a:endParaRPr>
          </a:p>
          <a:p>
            <a:r>
              <a:rPr lang="pt-BR" sz="2400" dirty="0">
                <a:hlinkClick r:id="rId5"/>
              </a:rPr>
              <a:t>PyCharm</a:t>
            </a:r>
            <a:endParaRPr lang="pt-BR" sz="2400" dirty="0"/>
          </a:p>
          <a:p>
            <a:pPr lvl="1"/>
            <a:r>
              <a:rPr lang="pt-BR" sz="1800" dirty="0"/>
              <a:t>Instalação padrão</a:t>
            </a:r>
          </a:p>
        </p:txBody>
      </p:sp>
    </p:spTree>
    <p:extLst>
      <p:ext uri="{BB962C8B-B14F-4D97-AF65-F5344CB8AC3E}">
        <p14:creationId xmlns:p14="http://schemas.microsoft.com/office/powerpoint/2010/main" val="1794345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04978-3CB3-4F93-9990-AA6314C8D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Material de Aula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5DE59-18DC-43EA-8903-A5B7F7C9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>
                <a:hlinkClick r:id="rId2"/>
              </a:rPr>
              <a:t>Repositório Git</a:t>
            </a:r>
            <a:endParaRPr lang="en-IE" dirty="0"/>
          </a:p>
          <a:p>
            <a:pPr lvl="1"/>
            <a:r>
              <a:rPr lang="en-IE" dirty="0" err="1"/>
              <a:t>Conteúdo</a:t>
            </a:r>
            <a:r>
              <a:rPr lang="en-IE" dirty="0"/>
              <a:t> aula-aula</a:t>
            </a:r>
          </a:p>
          <a:p>
            <a:pPr lvl="1"/>
            <a:r>
              <a:rPr lang="en-IE" dirty="0" err="1"/>
              <a:t>Exercícios</a:t>
            </a:r>
            <a:endParaRPr lang="en-IE" dirty="0"/>
          </a:p>
          <a:p>
            <a:pPr lvl="1"/>
            <a:endParaRPr lang="en-IE" dirty="0"/>
          </a:p>
          <a:p>
            <a:r>
              <a:rPr lang="en-IE" dirty="0" err="1"/>
              <a:t>Livros</a:t>
            </a:r>
            <a:r>
              <a:rPr lang="en-IE" dirty="0"/>
              <a:t>:</a:t>
            </a:r>
          </a:p>
          <a:p>
            <a:pPr lvl="1"/>
            <a:r>
              <a:rPr lang="en-IE" dirty="0"/>
              <a:t>Cracking the Coding Interview (Gayle </a:t>
            </a:r>
            <a:r>
              <a:rPr lang="en-IE" dirty="0" err="1"/>
              <a:t>Laakmann</a:t>
            </a:r>
            <a:r>
              <a:rPr lang="en-IE" dirty="0"/>
              <a:t> McDowell)</a:t>
            </a:r>
          </a:p>
          <a:p>
            <a:pPr lvl="1"/>
            <a:r>
              <a:rPr lang="en-IE" dirty="0"/>
              <a:t>The Design and Analysis of Algorithms (</a:t>
            </a:r>
            <a:r>
              <a:rPr lang="en-IE" dirty="0" err="1"/>
              <a:t>Anany</a:t>
            </a:r>
            <a:r>
              <a:rPr lang="en-IE" dirty="0"/>
              <a:t> Levitin)</a:t>
            </a:r>
          </a:p>
          <a:p>
            <a:pPr marL="0" indent="0">
              <a:buNone/>
            </a:pPr>
            <a:endParaRPr lang="pt-BR" b="1" dirty="0"/>
          </a:p>
          <a:p>
            <a:pPr marL="0" indent="0">
              <a:buNone/>
            </a:pPr>
            <a:endParaRPr lang="pt-BR" b="1" dirty="0"/>
          </a:p>
          <a:p>
            <a:pPr marL="0" indent="0">
              <a:buNone/>
            </a:pPr>
            <a:r>
              <a:rPr lang="pt-BR" b="1" dirty="0"/>
              <a:t>Vamos tentar acessar o repositório?</a:t>
            </a:r>
            <a:r>
              <a:rPr lang="pt-BR" b="1" i="1" dirty="0"/>
              <a:t> </a:t>
            </a:r>
            <a:r>
              <a:rPr lang="pt-BR" b="1" dirty="0">
                <a:sym typeface="Wingdings" panose="05000000000000000000" pitchFamily="2" charset="2"/>
              </a:rPr>
              <a:t></a:t>
            </a:r>
            <a:endParaRPr lang="en-IE" b="1" dirty="0"/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714480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136</Words>
  <Application>Microsoft Office PowerPoint</Application>
  <PresentationFormat>Widescreen</PresentationFormat>
  <Paragraphs>47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Arial</vt:lpstr>
      <vt:lpstr>Calibri</vt:lpstr>
      <vt:lpstr>Calibri Light</vt:lpstr>
      <vt:lpstr>Office Theme</vt:lpstr>
      <vt:lpstr>814 Data Science Degree</vt:lpstr>
      <vt:lpstr>What's the craic?</vt:lpstr>
      <vt:lpstr>Apresentações</vt:lpstr>
      <vt:lpstr>Organização do Curso</vt:lpstr>
      <vt:lpstr>Ementa</vt:lpstr>
      <vt:lpstr>Instalação</vt:lpstr>
      <vt:lpstr>Material de Aula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767 Data Science Degree</dc:title>
  <dc:creator>Jefferson Teixeira</dc:creator>
  <cp:lastModifiedBy>Luiz Catarcione</cp:lastModifiedBy>
  <cp:revision>7</cp:revision>
  <dcterms:created xsi:type="dcterms:W3CDTF">2021-09-08T10:43:12Z</dcterms:created>
  <dcterms:modified xsi:type="dcterms:W3CDTF">2021-12-11T15:10:42Z</dcterms:modified>
</cp:coreProperties>
</file>

<file path=docProps/thumbnail.jpeg>
</file>